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5" r:id="rId3"/>
    <p:sldId id="266" r:id="rId4"/>
    <p:sldId id="267" r:id="rId5"/>
    <p:sldId id="258" r:id="rId6"/>
    <p:sldId id="268" r:id="rId7"/>
    <p:sldId id="269" r:id="rId8"/>
    <p:sldId id="270" r:id="rId9"/>
    <p:sldId id="256" r:id="rId10"/>
    <p:sldId id="271" r:id="rId11"/>
    <p:sldId id="272" r:id="rId12"/>
    <p:sldId id="273" r:id="rId13"/>
    <p:sldId id="26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9"/>
    <p:restoredTop sz="94885"/>
  </p:normalViewPr>
  <p:slideViewPr>
    <p:cSldViewPr snapToGrid="0" snapToObjects="1">
      <p:cViewPr varScale="1">
        <p:scale>
          <a:sx n="97" d="100"/>
          <a:sy n="97" d="100"/>
        </p:scale>
        <p:origin x="232" y="40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32D95-B68C-864E-B2BA-ADEA0EDC3506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E71C7-3613-3342-A5FB-EE682C268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3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5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5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9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71C7-3613-3342-A5FB-EE682C268A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E70B-5EAF-494B-9235-7DB4FA184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432A-FC87-234C-B530-9BC5AC4EF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B695A-998B-F348-B66C-BDD4BEE3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1B4B0-44D9-414B-ACBA-07A9F378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B5577-964A-6D49-9FFE-0C2453C8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9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3DE8-3E5A-3445-8913-DB4EAF41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AAEBD-027A-E54F-B8B8-956D09189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7A1FD-6E57-9448-9508-DACE1822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5C8AB-FE26-294F-B4D2-A7FAF591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4C0E4-D99E-4E43-95B8-0491A8F7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3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69215C-8AE6-B34D-9734-DD9327697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10041-02E2-604F-8BBA-4A4AD4ABE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1EE6-3B5C-2947-88F7-F8008232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A636-3AD3-A840-8B88-4D38591A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9803B-A770-744B-86FB-9E187301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69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02D2-47FD-EA4C-AF7E-B4403D6D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0441-3F51-1F47-B4B8-8B2C9D59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0F909-7F20-2B46-9E7E-B20E9A75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93DA-500E-374A-B1E2-49481D486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03C09-D1C2-704B-B08C-FDD1B757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2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89F62-0837-B448-8ACB-E02B00DB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15FF8-7E89-2240-A209-97C1A6953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BAE21-6C01-684C-8222-8ED5C212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3DDA-39D4-924E-9160-A0E34180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4A0-D264-CA46-AE2B-FD3E2260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4032-9217-064E-9AF6-5538782E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0131-CE28-1948-9E06-3CA76FF19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7951E-5135-9F4C-AE1B-0A92815BA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CEB9A-6BA8-CE42-8F17-EF0AF661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4FAFF-0ADB-DD47-980A-CC965790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5480A-3325-DC47-851B-C554EE65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3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A07F-E4FA-0249-B691-87EDB883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F5B1F-2615-A44E-AFC2-AA586B2B2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7266D-7BD4-E54B-BABA-BB8C79E63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C2418-CFB6-0243-960F-D45F05570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3D9460-48AB-CE41-A821-A0E5BA820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4134B-D926-A244-9734-2E2E53036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F766F-5E64-C840-B09E-7C934332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2E570B-57FE-824F-A360-FD405FFC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1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9A19-C3DE-D44C-81FF-C7D9795D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7224A-4A2E-634C-AD64-2421FFE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FD3C5-826C-334D-98E3-489BC5A6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F2807-0318-F542-84ED-74E3479E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9FAF6-F351-E341-9891-5011D407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97A66-46C1-E24D-B3DD-1B747948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D99F-0A53-B741-B8DD-8CC582CC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4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4926-D65B-2041-A640-C455ED14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12F1-5126-8B4C-9C93-DAC273B7F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DF7F0-517D-C94F-B651-95E32B16E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C86F4-AD44-194D-9699-D5A4763E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91052-F1B3-444C-A05E-5CFEDD36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01D0B-60A4-D244-9776-E67CEF4F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9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CCB8-BAEF-0447-B871-B3086C87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3E5E0F-667F-9648-A51D-E364F432F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E8654-8D6D-E644-A365-12D11E20D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E3594-A6D2-EE4F-9AC2-9F6131F2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674D1-4A94-E54D-9A88-C84CA485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8CF79-4BA7-8F4B-A3BC-B834598D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EC7B8-1B22-A44A-AC4D-403CAF16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99267-2DD6-004C-9F1D-52E45719F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0DD1-42BE-E448-9311-1D02E8D97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2D0AC-F70B-9C4C-A142-2CD344FE5795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727BC-26E5-A440-AAB2-07D0B8496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1F6DC-6102-F944-97AB-6B66BBD0A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3EC0-91E6-8243-8F2E-4DE2F746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E01930-7E35-714A-9285-8C2DA2E676AD}"/>
              </a:ext>
            </a:extLst>
          </p:cNvPr>
          <p:cNvSpPr txBox="1"/>
          <p:nvPr/>
        </p:nvSpPr>
        <p:spPr>
          <a:xfrm>
            <a:off x="2194930" y="84402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latin typeface="Aharoni" panose="02010803020104030203" pitchFamily="2" charset="-79"/>
                <a:cs typeface="Aharoni" panose="02010803020104030203" pitchFamily="2" charset="-79"/>
              </a:rPr>
              <a:t>2</a:t>
            </a:r>
            <a:r>
              <a:rPr lang="en-US" sz="3600" baseline="30000" dirty="0">
                <a:latin typeface="Aharoni" panose="02010803020104030203" pitchFamily="2" charset="-79"/>
                <a:cs typeface="Aharoni" panose="02010803020104030203" pitchFamily="2" charset="-79"/>
              </a:rPr>
              <a:t>nd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Round of ML applied to </a:t>
            </a:r>
            <a:r>
              <a:rPr lang="en-US" sz="3600" dirty="0" err="1">
                <a:latin typeface="Aharoni" panose="02010803020104030203" pitchFamily="2" charset="-79"/>
                <a:cs typeface="Aharoni" panose="02010803020104030203" pitchFamily="2" charset="-79"/>
              </a:rPr>
              <a:t>HiRES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</a:p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	Energy Stability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700C61-5273-1C42-BED0-EB43EE06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48" y="2605451"/>
            <a:ext cx="9205067" cy="42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3BC1F3-2092-584D-BD31-0F7BAA5207F6}"/>
              </a:ext>
            </a:extLst>
          </p:cNvPr>
          <p:cNvGrpSpPr/>
          <p:nvPr/>
        </p:nvGrpSpPr>
        <p:grpSpPr>
          <a:xfrm>
            <a:off x="5147725" y="1838728"/>
            <a:ext cx="1896545" cy="651109"/>
            <a:chOff x="5147727" y="1535160"/>
            <a:chExt cx="1896545" cy="6511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C91B4E-2127-B44D-9BA1-C6D2C3BC525A}"/>
                </a:ext>
              </a:extLst>
            </p:cNvPr>
            <p:cNvSpPr txBox="1"/>
            <p:nvPr/>
          </p:nvSpPr>
          <p:spPr>
            <a:xfrm>
              <a:off x="5147727" y="1535160"/>
              <a:ext cx="1896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ANTONIO GILARDI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7F9D70-21EB-6243-A1CB-E473A6B2E656}"/>
                </a:ext>
              </a:extLst>
            </p:cNvPr>
            <p:cNvSpPr txBox="1"/>
            <p:nvPr/>
          </p:nvSpPr>
          <p:spPr>
            <a:xfrm>
              <a:off x="5445821" y="1816937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09/12/2021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225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5519249" y="15347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B43A64-5490-064C-9DBF-8276E2C3C3C2}"/>
              </a:ext>
            </a:extLst>
          </p:cNvPr>
          <p:cNvSpPr txBox="1"/>
          <p:nvPr/>
        </p:nvSpPr>
        <p:spPr>
          <a:xfrm>
            <a:off x="3683993" y="835986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28FC4-DDA9-954A-9449-D526EAE1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494"/>
            <a:ext cx="12192000" cy="560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05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5519249" y="15347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21AA4C-A1CB-4D46-80C2-5E9899DF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9" y="1078992"/>
            <a:ext cx="10802380" cy="5779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42573-2D5F-AD49-A752-BD3B4EAE457C}"/>
              </a:ext>
            </a:extLst>
          </p:cNvPr>
          <p:cNvSpPr txBox="1"/>
          <p:nvPr/>
        </p:nvSpPr>
        <p:spPr>
          <a:xfrm>
            <a:off x="4069804" y="840756"/>
            <a:ext cx="40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</p:spTree>
    <p:extLst>
      <p:ext uri="{BB962C8B-B14F-4D97-AF65-F5344CB8AC3E}">
        <p14:creationId xmlns:p14="http://schemas.microsoft.com/office/powerpoint/2010/main" val="93902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5519249" y="15347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2DBB3-9BF5-774D-B9C7-6C45E89F880E}"/>
              </a:ext>
            </a:extLst>
          </p:cNvPr>
          <p:cNvSpPr txBox="1"/>
          <p:nvPr/>
        </p:nvSpPr>
        <p:spPr>
          <a:xfrm>
            <a:off x="4069804" y="840756"/>
            <a:ext cx="40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8F49A-8E83-9C4D-8F55-5C6C0989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51034"/>
            <a:ext cx="12192000" cy="551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3371536" y="323797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Conclusion &amp; Next Steps</a:t>
            </a:r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5AA8C0E7-CE12-D347-BE4F-DE19D7D2B570}"/>
              </a:ext>
            </a:extLst>
          </p:cNvPr>
          <p:cNvGrpSpPr/>
          <p:nvPr/>
        </p:nvGrpSpPr>
        <p:grpSpPr>
          <a:xfrm>
            <a:off x="1393337" y="5545201"/>
            <a:ext cx="10798663" cy="1312799"/>
            <a:chOff x="1393337" y="5545201"/>
            <a:chExt cx="10798663" cy="13127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B814F1-8932-294D-89CF-E714DE04443D}"/>
                </a:ext>
              </a:extLst>
            </p:cNvPr>
            <p:cNvSpPr txBox="1"/>
            <p:nvPr/>
          </p:nvSpPr>
          <p:spPr>
            <a:xfrm>
              <a:off x="1393337" y="6066273"/>
              <a:ext cx="29406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Cross validation the dataset:</a:t>
              </a:r>
            </a:p>
          </p:txBody>
        </p: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8B64DB2D-9ED9-594E-B8B4-53A2D009A8D2}"/>
                </a:ext>
              </a:extLst>
            </p:cNvPr>
            <p:cNvGrpSpPr/>
            <p:nvPr/>
          </p:nvGrpSpPr>
          <p:grpSpPr>
            <a:xfrm>
              <a:off x="4779121" y="5545201"/>
              <a:ext cx="7412879" cy="1312799"/>
              <a:chOff x="997462" y="5221404"/>
              <a:chExt cx="7412879" cy="1312799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B9BC7408-F83D-BC4C-9A68-F8134C4B979D}"/>
                  </a:ext>
                </a:extLst>
              </p:cNvPr>
              <p:cNvSpPr/>
              <p:nvPr/>
            </p:nvSpPr>
            <p:spPr>
              <a:xfrm>
                <a:off x="1035234" y="5637286"/>
                <a:ext cx="6869438" cy="40930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2" descr="Monogram Lower Case- T&amp;quot; iPad Case &amp;amp; Skin by DesignsByLeah | Redbubble">
                <a:extLst>
                  <a:ext uri="{FF2B5EF4-FFF2-40B4-BE49-F238E27FC236}">
                    <a16:creationId xmlns:a16="http://schemas.microsoft.com/office/drawing/2014/main" id="{5BFB298F-E444-2147-A86E-8709BDE37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0798" y="5976139"/>
                <a:ext cx="429543" cy="526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210D027-07A1-D74F-9830-7DD10A940C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5234" y="6129218"/>
                <a:ext cx="7025076" cy="44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7437A21-B49A-2A42-B675-B3FE85CAB65B}"/>
                  </a:ext>
                </a:extLst>
              </p:cNvPr>
              <p:cNvGrpSpPr/>
              <p:nvPr/>
            </p:nvGrpSpPr>
            <p:grpSpPr>
              <a:xfrm>
                <a:off x="997462" y="5285178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3DE218BF-D07A-5642-92F6-2810ABD355A6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41CB9231-C758-AC48-B5C3-A36C2F014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7E4C963E-8A87-ED4B-8DB0-CCE1D1D6FFED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96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2C79C8FF-1624-5C45-BC29-E43F6D3FC7C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CC1734C9-7185-4846-BC71-479FB45B9C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>
                  <p:sp>
                    <p:nvSpPr>
                      <p:cNvPr id="97" name="TextBox 96">
                        <a:extLst>
                          <a:ext uri="{FF2B5EF4-FFF2-40B4-BE49-F238E27FC236}">
                            <a16:creationId xmlns:a16="http://schemas.microsoft.com/office/drawing/2014/main" id="{CC1734C9-7185-4846-BC71-479FB45B9CF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6667" r="-4918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8A2F4E5-88AB-0441-A8C2-EC9EE60A3495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63A800-CF43-D546-8381-3395557B166A}"/>
                  </a:ext>
                </a:extLst>
              </p:cNvPr>
              <p:cNvGrpSpPr/>
              <p:nvPr/>
            </p:nvGrpSpPr>
            <p:grpSpPr>
              <a:xfrm>
                <a:off x="2444219" y="5250706"/>
                <a:ext cx="963633" cy="1283497"/>
                <a:chOff x="2444219" y="5250706"/>
                <a:chExt cx="963633" cy="1283497"/>
              </a:xfrm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E874AD51-4341-BC4F-A116-732F0813C575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1674C359-D31B-8641-A5DD-20AF38363E91}"/>
                    </a:ext>
                  </a:extLst>
                </p:cNvPr>
                <p:cNvCxnSpPr>
                  <a:cxnSpLocks/>
                  <a:stCxn id="99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FE18ED8B-3989-F740-A606-E7DE881873BF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F810E0F2-814D-294A-8EBE-9EB872A551D3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03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6DDFC6A0-128F-8645-B44E-95B112256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5CEC9BE6-58FE-974C-A7C2-1205CB69DB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>
                  <p:sp>
                    <p:nvSpPr>
                      <p:cNvPr id="104" name="TextBox 103">
                        <a:extLst>
                          <a:ext uri="{FF2B5EF4-FFF2-40B4-BE49-F238E27FC236}">
                            <a16:creationId xmlns:a16="http://schemas.microsoft.com/office/drawing/2014/main" id="{5CEC9BE6-58FE-974C-A7C2-1205CB69DB2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t="-6667" r="-6557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9F94CB8E-8B69-A244-A454-79D4646ACA2A}"/>
                  </a:ext>
                </a:extLst>
              </p:cNvPr>
              <p:cNvGrpSpPr/>
              <p:nvPr/>
            </p:nvGrpSpPr>
            <p:grpSpPr>
              <a:xfrm>
                <a:off x="3308518" y="5260696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A137870-F2FA-804E-9276-80AF32316B06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00647019-96EE-8E4E-ADA9-6ADD9E248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AC76DE3B-F514-1543-9FEB-9FF3196BFB1C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110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4076D6F0-ACC5-B440-98B2-7D8BEA516F5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6747F30F-4F68-AA4F-A2F7-E9016A0F15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6747F30F-4F68-AA4F-A2F7-E9016A0F15E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6667" r="-4918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45BBB4F-F226-4746-9837-7E38E2BB9F8E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B963335-37C2-D54F-A8C1-851D84A04CED}"/>
                  </a:ext>
                </a:extLst>
              </p:cNvPr>
              <p:cNvGrpSpPr/>
              <p:nvPr/>
            </p:nvGrpSpPr>
            <p:grpSpPr>
              <a:xfrm>
                <a:off x="4755275" y="5226224"/>
                <a:ext cx="963633" cy="1283497"/>
                <a:chOff x="2444219" y="5250706"/>
                <a:chExt cx="963633" cy="1283497"/>
              </a:xfrm>
            </p:grpSpPr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7E3DC313-F341-AF40-B20A-E842E772F351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62FEE0B1-5B74-0744-8009-AB9E3236EC9E}"/>
                    </a:ext>
                  </a:extLst>
                </p:cNvPr>
                <p:cNvCxnSpPr>
                  <a:cxnSpLocks/>
                  <a:stCxn id="113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0D676558-CB3B-A943-99E6-A6CECF6D8564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2A38F2A8-BB60-AE41-A685-98A125894784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17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98F8F54B-1E4C-EA4F-8F1A-4695DA256D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18" name="TextBox 117">
                        <a:extLst>
                          <a:ext uri="{FF2B5EF4-FFF2-40B4-BE49-F238E27FC236}">
                            <a16:creationId xmlns:a16="http://schemas.microsoft.com/office/drawing/2014/main" id="{2212520A-F170-DE4D-A176-F168E8D65D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>
                  <p:sp>
                    <p:nvSpPr>
                      <p:cNvPr id="118" name="TextBox 117">
                        <a:extLst>
                          <a:ext uri="{FF2B5EF4-FFF2-40B4-BE49-F238E27FC236}">
                            <a16:creationId xmlns:a16="http://schemas.microsoft.com/office/drawing/2014/main" id="{2212520A-F170-DE4D-A176-F168E8D65DE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t="-6452" r="-6667" b="-2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EF7147B-3C79-334A-9A20-723D754221C6}"/>
                  </a:ext>
                </a:extLst>
              </p:cNvPr>
              <p:cNvGrpSpPr/>
              <p:nvPr/>
            </p:nvGrpSpPr>
            <p:grpSpPr>
              <a:xfrm>
                <a:off x="5606595" y="5255876"/>
                <a:ext cx="1520452" cy="1242674"/>
                <a:chOff x="997462" y="5285178"/>
                <a:chExt cx="1520452" cy="1242674"/>
              </a:xfrm>
            </p:grpSpPr>
            <p:sp>
              <p:nvSpPr>
                <p:cNvPr id="120" name="Rounded Rectangle 119">
                  <a:extLst>
                    <a:ext uri="{FF2B5EF4-FFF2-40B4-BE49-F238E27FC236}">
                      <a16:creationId xmlns:a16="http://schemas.microsoft.com/office/drawing/2014/main" id="{91D049FA-1DD0-1044-BA82-0EB12F95339C}"/>
                    </a:ext>
                  </a:extLst>
                </p:cNvPr>
                <p:cNvSpPr/>
                <p:nvPr/>
              </p:nvSpPr>
              <p:spPr>
                <a:xfrm>
                  <a:off x="997462" y="5582415"/>
                  <a:ext cx="1520452" cy="602286"/>
                </a:xfrm>
                <a:prstGeom prst="roundRect">
                  <a:avLst/>
                </a:prstGeom>
                <a:solidFill>
                  <a:schemeClr val="bg1">
                    <a:lumMod val="50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483605FA-8CF1-FB40-97CA-F5D5F522D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234" y="5858032"/>
                  <a:ext cx="1482679" cy="0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53D08A6-5706-A34A-8CDA-4F7D652E17AF}"/>
                    </a:ext>
                  </a:extLst>
                </p:cNvPr>
                <p:cNvGrpSpPr/>
                <p:nvPr/>
              </p:nvGrpSpPr>
              <p:grpSpPr>
                <a:xfrm>
                  <a:off x="1301057" y="6158520"/>
                  <a:ext cx="963633" cy="369332"/>
                  <a:chOff x="3752998" y="4632928"/>
                  <a:chExt cx="963633" cy="369332"/>
                </a:xfrm>
              </p:grpSpPr>
              <p:pic>
                <p:nvPicPr>
                  <p:cNvPr id="124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C6AD3F4C-D0B8-344B-959F-95533FBA29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52998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64FF3F0A-E5A1-D146-85BA-F3FA2C58928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300</a:t>
                        </a:r>
                      </a:p>
                    </p:txBody>
                  </p:sp>
                </mc:Choice>
                <mc:Fallback>
                  <p:sp>
                    <p:nvSpPr>
                      <p:cNvPr id="125" name="TextBox 124">
                        <a:extLst>
                          <a:ext uri="{FF2B5EF4-FFF2-40B4-BE49-F238E27FC236}">
                            <a16:creationId xmlns:a16="http://schemas.microsoft.com/office/drawing/2014/main" id="{64FF3F0A-E5A1-D146-85BA-F3FA2C58928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54884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t="-10000" r="-4918" b="-2333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B00ECF3E-76FC-2847-96DC-48F3B4E89443}"/>
                    </a:ext>
                  </a:extLst>
                </p:cNvPr>
                <p:cNvSpPr txBox="1"/>
                <p:nvPr/>
              </p:nvSpPr>
              <p:spPr>
                <a:xfrm>
                  <a:off x="1285090" y="5285178"/>
                  <a:ext cx="945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Training</a:t>
                  </a: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5CEB598A-A43C-6F44-89BF-852288A5BDFD}"/>
                  </a:ext>
                </a:extLst>
              </p:cNvPr>
              <p:cNvGrpSpPr/>
              <p:nvPr/>
            </p:nvGrpSpPr>
            <p:grpSpPr>
              <a:xfrm>
                <a:off x="7053352" y="5221404"/>
                <a:ext cx="963633" cy="1283497"/>
                <a:chOff x="2444219" y="5250706"/>
                <a:chExt cx="963633" cy="1283497"/>
              </a:xfrm>
            </p:grpSpPr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2A089A47-5CD0-7344-AFF5-8F083A3E5160}"/>
                    </a:ext>
                  </a:extLst>
                </p:cNvPr>
                <p:cNvSpPr/>
                <p:nvPr/>
              </p:nvSpPr>
              <p:spPr>
                <a:xfrm>
                  <a:off x="2533792" y="5562586"/>
                  <a:ext cx="761747" cy="602286"/>
                </a:xfrm>
                <a:prstGeom prst="roundRect">
                  <a:avLst/>
                </a:prstGeom>
                <a:solidFill>
                  <a:schemeClr val="accent1">
                    <a:lumMod val="75000"/>
                    <a:alpha val="4385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5F81608B-1DD2-7145-A50A-A7E6FD76767F}"/>
                    </a:ext>
                  </a:extLst>
                </p:cNvPr>
                <p:cNvCxnSpPr>
                  <a:cxnSpLocks/>
                  <a:stCxn id="127" idx="1"/>
                </p:cNvCxnSpPr>
                <p:nvPr/>
              </p:nvCxnSpPr>
              <p:spPr>
                <a:xfrm flipV="1">
                  <a:off x="2533792" y="5858032"/>
                  <a:ext cx="761747" cy="5697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69AD9A9-0B13-2349-AA4C-B86E9431839C}"/>
                    </a:ext>
                  </a:extLst>
                </p:cNvPr>
                <p:cNvSpPr txBox="1"/>
                <p:nvPr/>
              </p:nvSpPr>
              <p:spPr>
                <a:xfrm>
                  <a:off x="2672155" y="5250706"/>
                  <a:ext cx="56291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Test</a:t>
                  </a:r>
                </a:p>
                <a:p>
                  <a:endParaRPr lang="en-US" dirty="0"/>
                </a:p>
              </p:txBody>
            </p: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8594B5DC-4A4B-2147-B4C3-23E28C4B8952}"/>
                    </a:ext>
                  </a:extLst>
                </p:cNvPr>
                <p:cNvGrpSpPr/>
                <p:nvPr/>
              </p:nvGrpSpPr>
              <p:grpSpPr>
                <a:xfrm>
                  <a:off x="2444219" y="6164871"/>
                  <a:ext cx="963633" cy="369332"/>
                  <a:chOff x="1844684" y="4632928"/>
                  <a:chExt cx="963633" cy="369332"/>
                </a:xfrm>
              </p:grpSpPr>
              <p:pic>
                <p:nvPicPr>
                  <p:cNvPr id="131" name="Picture 2" descr="Calligraphy Alphabet Cursive N | Calligraphy alphabet, Calligraphy n, Fancy  cursive">
                    <a:extLst>
                      <a:ext uri="{FF2B5EF4-FFF2-40B4-BE49-F238E27FC236}">
                        <a16:creationId xmlns:a16="http://schemas.microsoft.com/office/drawing/2014/main" id="{A00601A8-2341-B04F-977A-8ADE428842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44684" y="4680329"/>
                    <a:ext cx="286278" cy="28627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0A17631E-8E4D-1142-BCFC-5C8A1581A1F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≅</m:t>
                            </m:r>
                          </m:oMath>
                        </a14:m>
                        <a:r>
                          <a:rPr lang="en-US" dirty="0"/>
                          <a:t> 100</a:t>
                        </a:r>
                      </a:p>
                    </p:txBody>
                  </p:sp>
                </mc:Choice>
                <mc:Fallback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0A17631E-8E4D-1142-BCFC-5C8A1581A1F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570" y="4632928"/>
                        <a:ext cx="761747" cy="369332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6667" r="-6667" b="-2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ABD473D-0CCE-464A-8628-913EFFF6AC5F}"/>
              </a:ext>
            </a:extLst>
          </p:cNvPr>
          <p:cNvGrpSpPr/>
          <p:nvPr/>
        </p:nvGrpSpPr>
        <p:grpSpPr>
          <a:xfrm>
            <a:off x="3215087" y="4327759"/>
            <a:ext cx="8844392" cy="1283497"/>
            <a:chOff x="3215087" y="4327759"/>
            <a:chExt cx="8844392" cy="128349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AD713E1-464C-E844-8692-3AFB2611E095}"/>
                </a:ext>
              </a:extLst>
            </p:cNvPr>
            <p:cNvGrpSpPr/>
            <p:nvPr/>
          </p:nvGrpSpPr>
          <p:grpSpPr>
            <a:xfrm>
              <a:off x="4779121" y="4327759"/>
              <a:ext cx="7280358" cy="1283497"/>
              <a:chOff x="3738032" y="4621545"/>
              <a:chExt cx="7280358" cy="128349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97F00CC-2366-CB41-9BD3-36BA191A9A84}"/>
                  </a:ext>
                </a:extLst>
              </p:cNvPr>
              <p:cNvSpPr/>
              <p:nvPr/>
            </p:nvSpPr>
            <p:spPr>
              <a:xfrm>
                <a:off x="3775805" y="5008125"/>
                <a:ext cx="6775269" cy="40930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Monogram Lower Case- T&amp;quot; iPad Case &amp;amp; Skin by DesignsByLeah | Redbubble">
                <a:extLst>
                  <a:ext uri="{FF2B5EF4-FFF2-40B4-BE49-F238E27FC236}">
                    <a16:creationId xmlns:a16="http://schemas.microsoft.com/office/drawing/2014/main" id="{8855B42B-980D-4547-B378-95D74BE22A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88847" y="5346978"/>
                <a:ext cx="429543" cy="526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07922E-BB8D-C34C-B896-82BB899F65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805" y="5504514"/>
                <a:ext cx="69755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7F6BE90-A63F-E24E-B03F-40E2FB5F0A99}"/>
                  </a:ext>
                </a:extLst>
              </p:cNvPr>
              <p:cNvSpPr/>
              <p:nvPr/>
            </p:nvSpPr>
            <p:spPr>
              <a:xfrm>
                <a:off x="3738032" y="4953254"/>
                <a:ext cx="5339707" cy="602286"/>
              </a:xfrm>
              <a:prstGeom prst="roundRect">
                <a:avLst/>
              </a:prstGeom>
              <a:solidFill>
                <a:schemeClr val="bg1">
                  <a:lumMod val="50000"/>
                  <a:alpha val="4385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9D5C93A-6557-D945-8DE4-9F461C1D0E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5805" y="5228871"/>
                <a:ext cx="5301934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93D0FC3-4B99-EE4E-A67E-B3CA0142E870}"/>
                  </a:ext>
                </a:extLst>
              </p:cNvPr>
              <p:cNvGrpSpPr/>
              <p:nvPr/>
            </p:nvGrpSpPr>
            <p:grpSpPr>
              <a:xfrm>
                <a:off x="6241490" y="5529359"/>
                <a:ext cx="1080653" cy="369332"/>
                <a:chOff x="5952860" y="4632928"/>
                <a:chExt cx="1080653" cy="369332"/>
              </a:xfrm>
            </p:grpSpPr>
            <p:pic>
              <p:nvPicPr>
                <p:cNvPr id="18" name="Picture 2" descr="Calligraphy Alphabet Cursive N | Calligraphy alphabet, Calligraphy n, Fancy  cursive">
                  <a:extLst>
                    <a:ext uri="{FF2B5EF4-FFF2-40B4-BE49-F238E27FC236}">
                      <a16:creationId xmlns:a16="http://schemas.microsoft.com/office/drawing/2014/main" id="{C1442F41-6E96-8C40-B042-FBAC4FE0C8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2860" y="4680329"/>
                  <a:ext cx="286278" cy="286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CB84775-E632-824B-9423-B08061E14D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746" y="4632928"/>
                      <a:ext cx="87876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≅</m:t>
                          </m:r>
                        </m:oMath>
                      </a14:m>
                      <a:r>
                        <a:rPr lang="en-US" dirty="0"/>
                        <a:t> 1000</a:t>
                      </a:r>
                    </a:p>
                  </p:txBody>
                </p:sp>
              </mc:Choice>
              <mc:Fallback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ECB84775-E632-824B-9423-B08061E14D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4746" y="4632928"/>
                      <a:ext cx="87876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10000" r="-4286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A18FFB-0D38-FB40-9F6D-5C53BCC63B9B}"/>
                  </a:ext>
                </a:extLst>
              </p:cNvPr>
              <p:cNvSpPr txBox="1"/>
              <p:nvPr/>
            </p:nvSpPr>
            <p:spPr>
              <a:xfrm>
                <a:off x="5912031" y="4638793"/>
                <a:ext cx="945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Training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067112D-F3DB-004E-A943-9FD7D02F25AD}"/>
                  </a:ext>
                </a:extLst>
              </p:cNvPr>
              <p:cNvSpPr/>
              <p:nvPr/>
            </p:nvSpPr>
            <p:spPr>
              <a:xfrm>
                <a:off x="9077739" y="4933425"/>
                <a:ext cx="1511108" cy="602286"/>
              </a:xfrm>
              <a:prstGeom prst="roundRect">
                <a:avLst/>
              </a:prstGeom>
              <a:solidFill>
                <a:schemeClr val="accent1">
                  <a:lumMod val="75000"/>
                  <a:alpha val="43854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B163B3BD-D768-EA47-AD0F-D475693D07A5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 flipV="1">
                <a:off x="9077739" y="5228872"/>
                <a:ext cx="1511108" cy="5696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1006B27-F7C8-4745-87D9-9F1FF09B258F}"/>
                  </a:ext>
                </a:extLst>
              </p:cNvPr>
              <p:cNvSpPr txBox="1"/>
              <p:nvPr/>
            </p:nvSpPr>
            <p:spPr>
              <a:xfrm>
                <a:off x="9520902" y="4621545"/>
                <a:ext cx="562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Test</a:t>
                </a:r>
              </a:p>
              <a:p>
                <a:endParaRPr lang="en-US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F0E096-A003-3F43-8D0B-1D1429CD395A}"/>
                  </a:ext>
                </a:extLst>
              </p:cNvPr>
              <p:cNvGrpSpPr/>
              <p:nvPr/>
            </p:nvGrpSpPr>
            <p:grpSpPr>
              <a:xfrm>
                <a:off x="9292966" y="5535710"/>
                <a:ext cx="963633" cy="369332"/>
                <a:chOff x="5952860" y="4632928"/>
                <a:chExt cx="963633" cy="369332"/>
              </a:xfrm>
            </p:grpSpPr>
            <p:pic>
              <p:nvPicPr>
                <p:cNvPr id="34" name="Picture 2" descr="Calligraphy Alphabet Cursive N | Calligraphy alphabet, Calligraphy n, Fancy  cursive">
                  <a:extLst>
                    <a:ext uri="{FF2B5EF4-FFF2-40B4-BE49-F238E27FC236}">
                      <a16:creationId xmlns:a16="http://schemas.microsoft.com/office/drawing/2014/main" id="{6FBFEFA3-BC63-9D4F-B04C-5E820FBE0D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52860" y="4680329"/>
                  <a:ext cx="286278" cy="286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C74A7F4-0C06-EB40-8521-C021CCDEB4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4746" y="4632928"/>
                      <a:ext cx="76174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≅</m:t>
                          </m:r>
                        </m:oMath>
                      </a14:m>
                      <a:r>
                        <a:rPr lang="en-US" dirty="0"/>
                        <a:t> 300</a:t>
                      </a:r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2C74A7F4-0C06-EB40-8521-C021CCDEB4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4746" y="4632928"/>
                      <a:ext cx="761747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6667" r="-6557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4B183B0-E34E-D44E-98E7-53CC6C519286}"/>
                </a:ext>
              </a:extLst>
            </p:cNvPr>
            <p:cNvSpPr txBox="1"/>
            <p:nvPr/>
          </p:nvSpPr>
          <p:spPr>
            <a:xfrm>
              <a:off x="3215087" y="4754310"/>
              <a:ext cx="1118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Currently: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70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47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D7CF19F-0ACE-384B-A80D-64E25FEADBF1}"/>
              </a:ext>
            </a:extLst>
          </p:cNvPr>
          <p:cNvSpPr txBox="1"/>
          <p:nvPr/>
        </p:nvSpPr>
        <p:spPr>
          <a:xfrm>
            <a:off x="4523293" y="249547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Laser question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165F04-85BB-F743-A045-768E86054D62}"/>
              </a:ext>
            </a:extLst>
          </p:cNvPr>
          <p:cNvGrpSpPr/>
          <p:nvPr/>
        </p:nvGrpSpPr>
        <p:grpSpPr>
          <a:xfrm>
            <a:off x="-30775" y="793476"/>
            <a:ext cx="5747548" cy="2851535"/>
            <a:chOff x="415751" y="2509284"/>
            <a:chExt cx="5747548" cy="285153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52CEAA-8FED-594E-A70B-8A44629BC7E1}"/>
                </a:ext>
              </a:extLst>
            </p:cNvPr>
            <p:cNvSpPr txBox="1"/>
            <p:nvPr/>
          </p:nvSpPr>
          <p:spPr>
            <a:xfrm>
              <a:off x="818707" y="2509284"/>
              <a:ext cx="1609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Structure:</a:t>
              </a:r>
            </a:p>
            <a:p>
              <a:r>
                <a:rPr lang="en-US" dirty="0"/>
                <a:t> -  FileName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0E868D-9B0F-4747-BDBF-84CAC5773020}"/>
                </a:ext>
              </a:extLst>
            </p:cNvPr>
            <p:cNvSpPr txBox="1"/>
            <p:nvPr/>
          </p:nvSpPr>
          <p:spPr>
            <a:xfrm>
              <a:off x="1487544" y="3155615"/>
              <a:ext cx="2487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- FileName.ucam1</a:t>
              </a:r>
            </a:p>
            <a:p>
              <a:r>
                <a:rPr lang="en-US" dirty="0"/>
                <a:t>- FileName.rf</a:t>
              </a:r>
            </a:p>
            <a:p>
              <a:pPr marL="285750" indent="-285750">
                <a:buFontTx/>
                <a:buChar char="-"/>
              </a:pP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8FBB07-A737-334C-B63E-80F6CBA89B35}"/>
                </a:ext>
              </a:extLst>
            </p:cNvPr>
            <p:cNvSpPr txBox="1"/>
            <p:nvPr/>
          </p:nvSpPr>
          <p:spPr>
            <a:xfrm>
              <a:off x="2428506" y="3801946"/>
              <a:ext cx="22468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FileName.ucam1.dat</a:t>
              </a:r>
            </a:p>
            <a:p>
              <a:r>
                <a:rPr lang="en-US" dirty="0"/>
                <a:t>- FileName.rf.dat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5E54FE-AE81-8244-B846-5E3EC8889B7F}"/>
                </a:ext>
              </a:extLst>
            </p:cNvPr>
            <p:cNvSpPr txBox="1"/>
            <p:nvPr/>
          </p:nvSpPr>
          <p:spPr>
            <a:xfrm>
              <a:off x="3450890" y="4437489"/>
              <a:ext cx="2712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FileName.ucam1.dat.post</a:t>
              </a:r>
            </a:p>
            <a:p>
              <a:r>
                <a:rPr lang="en-US" dirty="0"/>
                <a:t>- FileName.rf.dat.post</a:t>
              </a:r>
            </a:p>
            <a:p>
              <a:endParaRPr lang="en-US" dirty="0"/>
            </a:p>
          </p:txBody>
        </p:sp>
        <p:pic>
          <p:nvPicPr>
            <p:cNvPr id="14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A963A006-BAEF-A143-8BF8-D68AECAEF6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918368" y="2644175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382BEC10-0E7A-1244-B139-B5DAB13545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1827731" y="3307748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13D36BB-E11E-6D46-BE94-9072A90865F1}"/>
                </a:ext>
              </a:extLst>
            </p:cNvPr>
            <p:cNvSpPr/>
            <p:nvPr/>
          </p:nvSpPr>
          <p:spPr>
            <a:xfrm>
              <a:off x="818707" y="2832449"/>
              <a:ext cx="5344592" cy="1953906"/>
            </a:xfrm>
            <a:prstGeom prst="round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95FC20-3F80-E345-8B42-3912E6AE60E2}"/>
                </a:ext>
              </a:extLst>
            </p:cNvPr>
            <p:cNvSpPr txBox="1"/>
            <p:nvPr/>
          </p:nvSpPr>
          <p:spPr>
            <a:xfrm>
              <a:off x="4777463" y="2850342"/>
              <a:ext cx="13356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92D050"/>
                  </a:solidFill>
                </a:rPr>
                <a:t>Loss-Less</a:t>
              </a:r>
            </a:p>
          </p:txBody>
        </p:sp>
        <p:pic>
          <p:nvPicPr>
            <p:cNvPr id="21" name="Picture 2" descr="Actually) Free Transparent Arrow PNG Images You Can Use Anywhere">
              <a:extLst>
                <a:ext uri="{FF2B5EF4-FFF2-40B4-BE49-F238E27FC236}">
                  <a16:creationId xmlns:a16="http://schemas.microsoft.com/office/drawing/2014/main" id="{4A89596E-9AEB-794B-83CC-93E368005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85267" flipV="1">
              <a:off x="2858217" y="3954078"/>
              <a:ext cx="469517" cy="1474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CB0023-FB6C-AD40-B27A-E4BBD91DE237}"/>
              </a:ext>
            </a:extLst>
          </p:cNvPr>
          <p:cNvGrpSpPr/>
          <p:nvPr/>
        </p:nvGrpSpPr>
        <p:grpSpPr>
          <a:xfrm>
            <a:off x="6731611" y="829458"/>
            <a:ext cx="5010291" cy="2054920"/>
            <a:chOff x="6602037" y="2235845"/>
            <a:chExt cx="5010291" cy="20549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4FA235-4168-E649-B574-9661158B5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8068"/>
            <a:stretch/>
          </p:blipFill>
          <p:spPr>
            <a:xfrm>
              <a:off x="6602037" y="2588234"/>
              <a:ext cx="2730500" cy="16828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F10482-BD83-714E-905B-937346A0E79E}"/>
                </a:ext>
              </a:extLst>
            </p:cNvPr>
            <p:cNvSpPr txBox="1"/>
            <p:nvPr/>
          </p:nvSpPr>
          <p:spPr>
            <a:xfrm>
              <a:off x="7193785" y="2235845"/>
              <a:ext cx="1752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FileName.rf.dat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9AAEE1-9905-5A44-AA57-687C6FA20A5B}"/>
                </a:ext>
              </a:extLst>
            </p:cNvPr>
            <p:cNvSpPr txBox="1"/>
            <p:nvPr/>
          </p:nvSpPr>
          <p:spPr>
            <a:xfrm>
              <a:off x="9332537" y="2536439"/>
              <a:ext cx="22797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In-loop Magnitude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In-loop Phase,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OOL Magnitude,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OOL Phase,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C00000"/>
                  </a:solidFill>
                </a:rPr>
                <a:t>Laser Amplitude,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>
                  <a:solidFill>
                    <a:srgbClr val="C00000"/>
                  </a:solidFill>
                </a:rPr>
                <a:t>Laser Phase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7FF20E6-724D-3244-B0BA-F15E978AFADE}"/>
              </a:ext>
            </a:extLst>
          </p:cNvPr>
          <p:cNvSpPr txBox="1"/>
          <p:nvPr/>
        </p:nvSpPr>
        <p:spPr>
          <a:xfrm>
            <a:off x="201166" y="3645011"/>
            <a:ext cx="66542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x_cav_main</a:t>
            </a:r>
            <a:r>
              <a:rPr lang="en-US" dirty="0"/>
              <a:t> = x[:,0]</a:t>
            </a:r>
          </a:p>
          <a:p>
            <a:r>
              <a:rPr lang="en-US" dirty="0"/>
              <a:t>&gt;&gt;  </a:t>
            </a:r>
            <a:r>
              <a:rPr lang="en-US" dirty="0" err="1"/>
              <a:t>x_cavp_main</a:t>
            </a:r>
            <a:r>
              <a:rPr lang="en-US" dirty="0"/>
              <a:t> = x[:,1]</a:t>
            </a:r>
          </a:p>
          <a:p>
            <a:r>
              <a:rPr lang="en-US" dirty="0"/>
              <a:t>&gt;&gt;  </a:t>
            </a:r>
            <a:r>
              <a:rPr lang="en-US" dirty="0" err="1"/>
              <a:t>x_cav_aux</a:t>
            </a:r>
            <a:r>
              <a:rPr lang="en-US" dirty="0"/>
              <a:t> = x[:,2]</a:t>
            </a:r>
          </a:p>
          <a:p>
            <a:r>
              <a:rPr lang="en-US" dirty="0"/>
              <a:t>&gt;&gt;  </a:t>
            </a:r>
            <a:r>
              <a:rPr lang="en-US" dirty="0" err="1"/>
              <a:t>x_cavp_aux</a:t>
            </a:r>
            <a:r>
              <a:rPr lang="en-US" dirty="0"/>
              <a:t> = x[:,3]</a:t>
            </a:r>
          </a:p>
          <a:p>
            <a:r>
              <a:rPr lang="en-US" dirty="0"/>
              <a:t>&gt;&gt; </a:t>
            </a:r>
            <a:r>
              <a:rPr lang="en-US" dirty="0" err="1"/>
              <a:t>x_egain_main</a:t>
            </a:r>
            <a:r>
              <a:rPr lang="en-US" dirty="0"/>
              <a:t> = </a:t>
            </a:r>
            <a:r>
              <a:rPr lang="en-US" dirty="0" err="1"/>
              <a:t>x_cav_main</a:t>
            </a:r>
            <a:r>
              <a:rPr lang="en-US" dirty="0"/>
              <a:t>*</a:t>
            </a:r>
            <a:r>
              <a:rPr lang="en-US" dirty="0" err="1"/>
              <a:t>np.cos</a:t>
            </a:r>
            <a:r>
              <a:rPr lang="en-US" dirty="0"/>
              <a:t>(</a:t>
            </a:r>
            <a:r>
              <a:rPr lang="en-US" dirty="0" err="1"/>
              <a:t>x_cavp_main</a:t>
            </a:r>
            <a:r>
              <a:rPr lang="en-US" dirty="0"/>
              <a:t>*</a:t>
            </a:r>
            <a:r>
              <a:rPr lang="en-US" dirty="0" err="1"/>
              <a:t>np.pi</a:t>
            </a:r>
            <a:r>
              <a:rPr lang="en-US" dirty="0"/>
              <a:t>/180.0)</a:t>
            </a:r>
          </a:p>
          <a:p>
            <a:r>
              <a:rPr lang="en-US" dirty="0"/>
              <a:t>&gt;&gt; </a:t>
            </a:r>
            <a:r>
              <a:rPr lang="en-US" dirty="0" err="1"/>
              <a:t>x_egain_aux</a:t>
            </a:r>
            <a:r>
              <a:rPr lang="en-US" dirty="0"/>
              <a:t> = </a:t>
            </a:r>
            <a:r>
              <a:rPr lang="en-US" dirty="0" err="1"/>
              <a:t>x_cav_aux</a:t>
            </a:r>
            <a:r>
              <a:rPr lang="en-US" dirty="0"/>
              <a:t>*</a:t>
            </a:r>
            <a:r>
              <a:rPr lang="en-US" dirty="0" err="1"/>
              <a:t>np.cos</a:t>
            </a:r>
            <a:r>
              <a:rPr lang="en-US" dirty="0"/>
              <a:t>((x_cavp_aux+79.0)*</a:t>
            </a:r>
            <a:r>
              <a:rPr lang="en-US" dirty="0" err="1"/>
              <a:t>np.pi</a:t>
            </a:r>
            <a:r>
              <a:rPr lang="en-US" dirty="0"/>
              <a:t>/180.0)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A201B3-F10D-9F4D-8E1F-2A05B2D84823}"/>
              </a:ext>
            </a:extLst>
          </p:cNvPr>
          <p:cNvGrpSpPr/>
          <p:nvPr/>
        </p:nvGrpSpPr>
        <p:grpSpPr>
          <a:xfrm>
            <a:off x="5909851" y="2899088"/>
            <a:ext cx="6229141" cy="950865"/>
            <a:chOff x="5961384" y="3679413"/>
            <a:chExt cx="6229141" cy="95086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10518F-C093-3145-88A2-55BF8B5D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1384" y="4029672"/>
              <a:ext cx="6229141" cy="600606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4024F0-0487-C240-B581-975137A6A37B}"/>
                </a:ext>
              </a:extLst>
            </p:cNvPr>
            <p:cNvSpPr txBox="1"/>
            <p:nvPr/>
          </p:nvSpPr>
          <p:spPr>
            <a:xfrm>
              <a:off x="7491682" y="3679413"/>
              <a:ext cx="2218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 FileName.rf.dat.post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672EA8A-EBAA-B64F-B137-A0C3745FBA75}"/>
              </a:ext>
            </a:extLst>
          </p:cNvPr>
          <p:cNvSpPr txBox="1"/>
          <p:nvPr/>
        </p:nvSpPr>
        <p:spPr>
          <a:xfrm>
            <a:off x="2535901" y="4003555"/>
            <a:ext cx="962789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 win = int(100e-6/ dt) &lt;&lt;</a:t>
            </a:r>
          </a:p>
          <a:p>
            <a:pPr algn="r"/>
            <a:r>
              <a:rPr lang="en-US" dirty="0" err="1"/>
              <a:t>win_start</a:t>
            </a:r>
            <a:r>
              <a:rPr lang="en-US" dirty="0"/>
              <a:t> = int(580e-6 / dt) &lt;&lt;</a:t>
            </a:r>
          </a:p>
          <a:p>
            <a:pPr algn="r"/>
            <a:r>
              <a:rPr lang="en-US" dirty="0" err="1"/>
              <a:t>wsp</a:t>
            </a:r>
            <a:r>
              <a:rPr lang="en-US" dirty="0"/>
              <a:t> = 4 &lt;&lt;</a:t>
            </a:r>
          </a:p>
          <a:p>
            <a:pPr algn="r"/>
            <a:r>
              <a:rPr lang="en-US" dirty="0"/>
              <a:t>dt = </a:t>
            </a:r>
            <a:r>
              <a:rPr lang="en-US" dirty="0" err="1"/>
              <a:t>wsp</a:t>
            </a:r>
            <a:r>
              <a:rPr lang="en-US" dirty="0"/>
              <a:t>*22/(102.14e6) &lt;&lt;</a:t>
            </a:r>
          </a:p>
          <a:p>
            <a:pPr algn="r"/>
            <a:r>
              <a:rPr lang="en-US" dirty="0" err="1"/>
              <a:t>x_laser_amp</a:t>
            </a:r>
            <a:r>
              <a:rPr lang="en-US" dirty="0"/>
              <a:t> = x[:,4] # 4 - Laser AMP &lt;&lt;</a:t>
            </a:r>
          </a:p>
          <a:p>
            <a:pPr algn="r"/>
            <a:r>
              <a:rPr lang="en-US" dirty="0" err="1"/>
              <a:t>x_laser_phs</a:t>
            </a:r>
            <a:r>
              <a:rPr lang="en-US" dirty="0"/>
              <a:t> = x[:,5] # 5 - Laser PHS &lt;&lt;</a:t>
            </a:r>
          </a:p>
          <a:p>
            <a:pPr algn="r"/>
            <a:r>
              <a:rPr lang="en-US" dirty="0" err="1"/>
              <a:t>x_laser_amp_avg</a:t>
            </a:r>
            <a:r>
              <a:rPr lang="en-US" dirty="0"/>
              <a:t> = </a:t>
            </a:r>
            <a:r>
              <a:rPr lang="en-US" dirty="0" err="1"/>
              <a:t>np.mean</a:t>
            </a:r>
            <a:r>
              <a:rPr lang="en-US" dirty="0"/>
              <a:t>(</a:t>
            </a:r>
            <a:r>
              <a:rPr lang="en-US" dirty="0" err="1"/>
              <a:t>x_laser_amp</a:t>
            </a:r>
            <a:r>
              <a:rPr lang="en-US" dirty="0"/>
              <a:t>[:,</a:t>
            </a:r>
            <a:r>
              <a:rPr lang="en-US" dirty="0" err="1"/>
              <a:t>win_start:win_start+win</a:t>
            </a:r>
            <a:r>
              <a:rPr lang="en-US" dirty="0"/>
              <a:t>], axis=1) &lt;&lt;</a:t>
            </a:r>
          </a:p>
          <a:p>
            <a:pPr algn="r"/>
            <a:r>
              <a:rPr lang="en-US" dirty="0" err="1"/>
              <a:t>x_laser_phs_avg</a:t>
            </a:r>
            <a:r>
              <a:rPr lang="en-US" dirty="0"/>
              <a:t> = </a:t>
            </a:r>
            <a:r>
              <a:rPr lang="en-US" dirty="0" err="1"/>
              <a:t>np.mean</a:t>
            </a:r>
            <a:r>
              <a:rPr lang="en-US" dirty="0"/>
              <a:t>(</a:t>
            </a:r>
            <a:r>
              <a:rPr lang="en-US" dirty="0" err="1"/>
              <a:t>x_laser_phs</a:t>
            </a:r>
            <a:r>
              <a:rPr lang="en-US" dirty="0"/>
              <a:t>[:,</a:t>
            </a:r>
            <a:r>
              <a:rPr lang="en-US" dirty="0" err="1"/>
              <a:t>win_start:win_start+win</a:t>
            </a:r>
            <a:r>
              <a:rPr lang="en-US" dirty="0"/>
              <a:t>], axis=1) &lt;&lt;</a:t>
            </a:r>
          </a:p>
          <a:p>
            <a:pPr algn="r"/>
            <a:r>
              <a:rPr lang="en-US" dirty="0" err="1"/>
              <a:t>x_laser_amp_ac</a:t>
            </a:r>
            <a:r>
              <a:rPr lang="en-US" dirty="0"/>
              <a:t> = (</a:t>
            </a:r>
            <a:r>
              <a:rPr lang="en-US" dirty="0" err="1"/>
              <a:t>x_laser_amp_avg-np.mean</a:t>
            </a:r>
            <a:r>
              <a:rPr lang="en-US" dirty="0"/>
              <a:t>(</a:t>
            </a:r>
            <a:r>
              <a:rPr lang="en-US" dirty="0" err="1"/>
              <a:t>x_laser_amp_avg</a:t>
            </a:r>
            <a:r>
              <a:rPr lang="en-US" dirty="0"/>
              <a:t>))/</a:t>
            </a:r>
            <a:r>
              <a:rPr lang="en-US" dirty="0" err="1"/>
              <a:t>np.mean</a:t>
            </a:r>
            <a:r>
              <a:rPr lang="en-US" dirty="0"/>
              <a:t>(</a:t>
            </a:r>
            <a:r>
              <a:rPr lang="en-US" dirty="0" err="1"/>
              <a:t>x_laser_amp_avg</a:t>
            </a:r>
            <a:r>
              <a:rPr lang="en-US" dirty="0"/>
              <a:t>) &lt;&lt;</a:t>
            </a:r>
          </a:p>
          <a:p>
            <a:pPr algn="r"/>
            <a:r>
              <a:rPr lang="en-US" dirty="0" err="1"/>
              <a:t>x_laser_phs_ac</a:t>
            </a:r>
            <a:r>
              <a:rPr lang="en-US" dirty="0"/>
              <a:t> = (</a:t>
            </a:r>
            <a:r>
              <a:rPr lang="en-US" dirty="0" err="1"/>
              <a:t>x_laser_phs_avg-np.mean</a:t>
            </a:r>
            <a:r>
              <a:rPr lang="en-US" dirty="0"/>
              <a:t>(</a:t>
            </a:r>
            <a:r>
              <a:rPr lang="en-US" dirty="0" err="1"/>
              <a:t>x_laser_phs_avg</a:t>
            </a:r>
            <a:r>
              <a:rPr lang="en-US" dirty="0"/>
              <a:t>))/</a:t>
            </a:r>
            <a:r>
              <a:rPr lang="en-US" dirty="0" err="1"/>
              <a:t>np.mean</a:t>
            </a:r>
            <a:r>
              <a:rPr lang="en-US" dirty="0"/>
              <a:t>(</a:t>
            </a:r>
            <a:r>
              <a:rPr lang="en-US" dirty="0" err="1"/>
              <a:t>x_laser_phs_avg</a:t>
            </a:r>
            <a:r>
              <a:rPr lang="en-US" dirty="0"/>
              <a:t>) &lt;&lt;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62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3930182" y="196538"/>
            <a:ext cx="433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Camera 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CA267-27F9-CD44-A914-CA31B434990B}"/>
              </a:ext>
            </a:extLst>
          </p:cNvPr>
          <p:cNvSpPr txBox="1"/>
          <p:nvPr/>
        </p:nvSpPr>
        <p:spPr>
          <a:xfrm>
            <a:off x="150838" y="4366532"/>
            <a:ext cx="4104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pX</a:t>
            </a:r>
            <a:r>
              <a:rPr lang="en-US" dirty="0"/>
              <a:t> = x / </a:t>
            </a:r>
            <a:r>
              <a:rPr lang="en-US" dirty="0" err="1"/>
              <a:t>np.sum</a:t>
            </a:r>
            <a:r>
              <a:rPr lang="en-US" dirty="0"/>
              <a:t>(x) </a:t>
            </a:r>
          </a:p>
          <a:p>
            <a:r>
              <a:rPr lang="en-US" dirty="0"/>
              <a:t>&gt;&gt; </a:t>
            </a:r>
            <a:r>
              <a:rPr lang="en-US" dirty="0" err="1"/>
              <a:t>CentroidProjection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np.sum</a:t>
            </a:r>
            <a:r>
              <a:rPr lang="en-US" dirty="0"/>
              <a:t>( x * </a:t>
            </a:r>
            <a:r>
              <a:rPr lang="en-US" dirty="0" err="1"/>
              <a:t>pX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4F90E3-E80B-2D41-876B-A13B1D728CDD}"/>
              </a:ext>
            </a:extLst>
          </p:cNvPr>
          <p:cNvSpPr txBox="1"/>
          <p:nvPr/>
        </p:nvSpPr>
        <p:spPr>
          <a:xfrm>
            <a:off x="1358234" y="1033670"/>
            <a:ext cx="215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X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 Projected image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612628-270D-8B4E-A398-771B980C2DDE}"/>
              </a:ext>
            </a:extLst>
          </p:cNvPr>
          <p:cNvGrpSpPr/>
          <p:nvPr/>
        </p:nvGrpSpPr>
        <p:grpSpPr>
          <a:xfrm>
            <a:off x="1107507" y="842869"/>
            <a:ext cx="11010888" cy="2743200"/>
            <a:chOff x="1107507" y="842869"/>
            <a:chExt cx="11010888" cy="274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09D4B6-4130-5545-B3FC-3EBB7F3F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175" y="842869"/>
              <a:ext cx="3710668" cy="2743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73B980-63D6-F546-AB10-6E13179F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7727" y="842869"/>
              <a:ext cx="3710668" cy="2743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58AC44-B952-4942-BAC0-14FE9406C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507" y="842869"/>
              <a:ext cx="3710668" cy="27432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9C92478-71B6-D346-8A0C-0F70C2AC3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910" y="3918262"/>
            <a:ext cx="764034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7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22DA1-EB23-AE41-94E2-1EFD033A0D05}"/>
              </a:ext>
            </a:extLst>
          </p:cNvPr>
          <p:cNvSpPr txBox="1"/>
          <p:nvPr/>
        </p:nvSpPr>
        <p:spPr>
          <a:xfrm>
            <a:off x="4523293" y="249547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Dataset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9D8A8C-4B3A-C946-86D8-F8F8D6022414}"/>
              </a:ext>
            </a:extLst>
          </p:cNvPr>
          <p:cNvSpPr txBox="1"/>
          <p:nvPr/>
        </p:nvSpPr>
        <p:spPr>
          <a:xfrm>
            <a:off x="714103" y="895878"/>
            <a:ext cx="935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Open loop capture:</a:t>
            </a:r>
          </a:p>
          <a:p>
            <a:r>
              <a:rPr lang="en-US" dirty="0"/>
              <a:t>- 20m0s capture: OK (sync_acq_wsp4_5ch_1hz_ucam1_lcam1_long)</a:t>
            </a:r>
          </a:p>
          <a:p>
            <a:r>
              <a:rPr lang="en-US" dirty="0"/>
              <a:t>- Buncher off</a:t>
            </a:r>
          </a:p>
          <a:p>
            <a:r>
              <a:rPr lang="en-US" dirty="0"/>
              <a:t>- 7818 / 3x2 = 1303 RF buffers</a:t>
            </a:r>
          </a:p>
          <a:p>
            <a:r>
              <a:rPr lang="en-US" dirty="0"/>
              <a:t>- 1303 </a:t>
            </a:r>
            <a:r>
              <a:rPr lang="en-US" dirty="0" err="1"/>
              <a:t>ucam</a:t>
            </a:r>
            <a:r>
              <a:rPr lang="en-US" dirty="0"/>
              <a:t> buffers</a:t>
            </a:r>
          </a:p>
          <a:p>
            <a:br>
              <a:rPr lang="en-US" dirty="0"/>
            </a:br>
            <a:r>
              <a:rPr lang="en-US" dirty="0"/>
              <a:t>- Close loop capture:</a:t>
            </a:r>
          </a:p>
          <a:p>
            <a:r>
              <a:rPr lang="en-US" dirty="0"/>
              <a:t>- 20m0s capture: OK (sync_acq_wsp4_5ch_1hz_ucam1_lcam1_cloop_long)</a:t>
            </a:r>
          </a:p>
          <a:p>
            <a:r>
              <a:rPr lang="en-US" dirty="0"/>
              <a:t>- Buncher off</a:t>
            </a:r>
          </a:p>
          <a:p>
            <a:r>
              <a:rPr lang="en-US" dirty="0"/>
              <a:t>- 7818 / 6 = 1303 RF buffers</a:t>
            </a:r>
          </a:p>
          <a:p>
            <a:r>
              <a:rPr lang="en-US" dirty="0"/>
              <a:t>- 1303 </a:t>
            </a:r>
            <a:r>
              <a:rPr lang="en-US" dirty="0" err="1"/>
              <a:t>ucam</a:t>
            </a:r>
            <a:r>
              <a:rPr lang="en-US" dirty="0"/>
              <a:t> buffers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D10B9-3661-1E4E-AB4A-E9D144A587A3}"/>
              </a:ext>
            </a:extLst>
          </p:cNvPr>
          <p:cNvSpPr txBox="1"/>
          <p:nvPr/>
        </p:nvSpPr>
        <p:spPr>
          <a:xfrm>
            <a:off x="231648" y="4348623"/>
            <a:ext cx="110552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camFit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CameraFit.npy</a:t>
            </a:r>
            <a:r>
              <a:rPr lang="en-US" dirty="0"/>
              <a:t>")</a:t>
            </a:r>
          </a:p>
          <a:p>
            <a:r>
              <a:rPr lang="en-US" dirty="0"/>
              <a:t>&gt;&gt; </a:t>
            </a:r>
            <a:r>
              <a:rPr lang="en-US" dirty="0" err="1"/>
              <a:t>camProj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CameraProj.npy</a:t>
            </a:r>
            <a:r>
              <a:rPr lang="en-US" dirty="0"/>
              <a:t>")</a:t>
            </a:r>
          </a:p>
          <a:p>
            <a:r>
              <a:rPr lang="en-US" dirty="0"/>
              <a:t>&gt;&gt; </a:t>
            </a:r>
            <a:r>
              <a:rPr lang="en-US" dirty="0" err="1"/>
              <a:t>OL_phs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OL_Phase.npy</a:t>
            </a:r>
            <a:r>
              <a:rPr lang="en-US" dirty="0"/>
              <a:t>")</a:t>
            </a:r>
          </a:p>
          <a:p>
            <a:r>
              <a:rPr lang="en-US" dirty="0"/>
              <a:t>&gt;&gt; </a:t>
            </a:r>
            <a:r>
              <a:rPr lang="en-US" dirty="0" err="1"/>
              <a:t>OL_amp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OL_Magnitude.npy</a:t>
            </a:r>
            <a:r>
              <a:rPr lang="en-US" dirty="0"/>
              <a:t>")</a:t>
            </a:r>
          </a:p>
          <a:p>
            <a:r>
              <a:rPr lang="en-US" dirty="0"/>
              <a:t>&gt;&gt; </a:t>
            </a:r>
            <a:r>
              <a:rPr lang="en-US" u="sng" dirty="0" err="1"/>
              <a:t>ILmOL_phs</a:t>
            </a:r>
            <a:r>
              <a:rPr lang="en-US" u="sng" dirty="0"/>
              <a:t> = </a:t>
            </a:r>
            <a:r>
              <a:rPr lang="en-US" u="sng" dirty="0" err="1"/>
              <a:t>np.load</a:t>
            </a:r>
            <a:r>
              <a:rPr lang="en-US" u="sng" dirty="0"/>
              <a:t>("data/"+</a:t>
            </a:r>
            <a:r>
              <a:rPr lang="en-US" u="sng" dirty="0" err="1"/>
              <a:t>InOrOut</a:t>
            </a:r>
            <a:r>
              <a:rPr lang="en-US" u="sng" dirty="0"/>
              <a:t>+"/</a:t>
            </a:r>
            <a:r>
              <a:rPr lang="en-US" u="sng" dirty="0" err="1"/>
              <a:t>OL_Phase.npy</a:t>
            </a:r>
            <a:r>
              <a:rPr lang="en-US" u="sng" dirty="0"/>
              <a:t>") - </a:t>
            </a:r>
            <a:r>
              <a:rPr lang="en-US" u="sng" dirty="0" err="1"/>
              <a:t>np.load</a:t>
            </a:r>
            <a:r>
              <a:rPr lang="en-US" u="sng" dirty="0"/>
              <a:t>("data/"+</a:t>
            </a:r>
            <a:r>
              <a:rPr lang="en-US" u="sng" dirty="0" err="1"/>
              <a:t>InOrOut</a:t>
            </a:r>
            <a:r>
              <a:rPr lang="en-US" u="sng" dirty="0"/>
              <a:t>+"/</a:t>
            </a:r>
            <a:r>
              <a:rPr lang="en-US" u="sng" dirty="0" err="1"/>
              <a:t>IL_Phase.npy</a:t>
            </a:r>
            <a:r>
              <a:rPr lang="en-US" u="sng" dirty="0"/>
              <a:t>")</a:t>
            </a:r>
          </a:p>
          <a:p>
            <a:r>
              <a:rPr lang="en-US" dirty="0"/>
              <a:t>&gt;&gt; </a:t>
            </a:r>
            <a:r>
              <a:rPr lang="en-US" u="sng" dirty="0" err="1"/>
              <a:t>ILmOL_amp</a:t>
            </a:r>
            <a:r>
              <a:rPr lang="en-US" u="sng" dirty="0"/>
              <a:t> = </a:t>
            </a:r>
            <a:r>
              <a:rPr lang="en-US" u="sng" dirty="0" err="1"/>
              <a:t>np.load</a:t>
            </a:r>
            <a:r>
              <a:rPr lang="en-US" u="sng" dirty="0"/>
              <a:t>("data/"+</a:t>
            </a:r>
            <a:r>
              <a:rPr lang="en-US" u="sng" dirty="0" err="1"/>
              <a:t>InOrOut</a:t>
            </a:r>
            <a:r>
              <a:rPr lang="en-US" u="sng" dirty="0"/>
              <a:t>+"/</a:t>
            </a:r>
            <a:r>
              <a:rPr lang="en-US" u="sng" dirty="0" err="1"/>
              <a:t>OL_Magnitude.npy</a:t>
            </a:r>
            <a:r>
              <a:rPr lang="en-US" u="sng" dirty="0"/>
              <a:t>") - </a:t>
            </a:r>
            <a:r>
              <a:rPr lang="en-US" u="sng" dirty="0" err="1"/>
              <a:t>np.load</a:t>
            </a:r>
            <a:r>
              <a:rPr lang="en-US" u="sng" dirty="0"/>
              <a:t>("data/"+</a:t>
            </a:r>
            <a:r>
              <a:rPr lang="en-US" u="sng" dirty="0" err="1"/>
              <a:t>InOrOut</a:t>
            </a:r>
            <a:r>
              <a:rPr lang="en-US" u="sng" dirty="0"/>
              <a:t>+"/</a:t>
            </a:r>
            <a:r>
              <a:rPr lang="en-US" u="sng" dirty="0" err="1"/>
              <a:t>IL_Magnitude.npy</a:t>
            </a:r>
            <a:r>
              <a:rPr lang="en-US" u="sng" dirty="0"/>
              <a:t>")</a:t>
            </a:r>
          </a:p>
          <a:p>
            <a:r>
              <a:rPr lang="en-US" dirty="0"/>
              <a:t>&gt;&gt; </a:t>
            </a:r>
            <a:r>
              <a:rPr lang="en-US" dirty="0" err="1"/>
              <a:t>laser_Phs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Laser_Phs.npy</a:t>
            </a:r>
            <a:r>
              <a:rPr lang="en-US" dirty="0"/>
              <a:t>") </a:t>
            </a:r>
          </a:p>
          <a:p>
            <a:r>
              <a:rPr lang="en-US" dirty="0"/>
              <a:t>&gt;&gt;</a:t>
            </a:r>
            <a:r>
              <a:rPr lang="en-US" dirty="0" err="1"/>
              <a:t>laser_amp</a:t>
            </a:r>
            <a:r>
              <a:rPr lang="en-US" dirty="0"/>
              <a:t> = </a:t>
            </a:r>
            <a:r>
              <a:rPr lang="en-US" dirty="0" err="1"/>
              <a:t>np.load</a:t>
            </a:r>
            <a:r>
              <a:rPr lang="en-US" dirty="0"/>
              <a:t>("data/"+</a:t>
            </a:r>
            <a:r>
              <a:rPr lang="en-US" dirty="0" err="1"/>
              <a:t>InOrOut</a:t>
            </a:r>
            <a:r>
              <a:rPr lang="en-US" dirty="0"/>
              <a:t>+"/</a:t>
            </a:r>
            <a:r>
              <a:rPr lang="en-US" dirty="0" err="1"/>
              <a:t>Laser_Amp.npy</a:t>
            </a:r>
            <a:r>
              <a:rPr lang="en-US" dirty="0"/>
              <a:t>")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7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7FA09-052B-6A45-A91A-DAF26C1730E3}"/>
              </a:ext>
            </a:extLst>
          </p:cNvPr>
          <p:cNvSpPr txBox="1"/>
          <p:nvPr/>
        </p:nvSpPr>
        <p:spPr>
          <a:xfrm>
            <a:off x="4523293" y="249547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7E45E0-4DB2-184B-8291-E3B0DAB042D7}"/>
              </a:ext>
            </a:extLst>
          </p:cNvPr>
          <p:cNvGrpSpPr/>
          <p:nvPr/>
        </p:nvGrpSpPr>
        <p:grpSpPr>
          <a:xfrm>
            <a:off x="0" y="1145425"/>
            <a:ext cx="11217926" cy="5712575"/>
            <a:chOff x="85344" y="895878"/>
            <a:chExt cx="11217926" cy="57125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71442A-32C1-C343-B4B2-9DB094E1F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64" y="895878"/>
              <a:ext cx="11132506" cy="5486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D2912-5C89-2D47-BACD-4AA1EAE10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629"/>
            <a:stretch/>
          </p:blipFill>
          <p:spPr>
            <a:xfrm>
              <a:off x="85344" y="6423511"/>
              <a:ext cx="11132507" cy="18494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01EF86F-5EBE-E84D-8702-BE654A8A5469}"/>
              </a:ext>
            </a:extLst>
          </p:cNvPr>
          <p:cNvSpPr txBox="1"/>
          <p:nvPr/>
        </p:nvSpPr>
        <p:spPr>
          <a:xfrm>
            <a:off x="3683993" y="835986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</p:spTree>
    <p:extLst>
      <p:ext uri="{BB962C8B-B14F-4D97-AF65-F5344CB8AC3E}">
        <p14:creationId xmlns:p14="http://schemas.microsoft.com/office/powerpoint/2010/main" val="163503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7FA09-052B-6A45-A91A-DAF26C1730E3}"/>
              </a:ext>
            </a:extLst>
          </p:cNvPr>
          <p:cNvSpPr txBox="1"/>
          <p:nvPr/>
        </p:nvSpPr>
        <p:spPr>
          <a:xfrm>
            <a:off x="4523293" y="249547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A2790-F9AA-0B4E-9736-50110D49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205318"/>
            <a:ext cx="11021568" cy="2992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0FBD2A-2A49-AE41-B991-EECDBC671660}"/>
              </a:ext>
            </a:extLst>
          </p:cNvPr>
          <p:cNvSpPr txBox="1"/>
          <p:nvPr/>
        </p:nvSpPr>
        <p:spPr>
          <a:xfrm>
            <a:off x="3683993" y="835986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56B4E-60CE-C843-AB62-26D11FEC2561}"/>
              </a:ext>
            </a:extLst>
          </p:cNvPr>
          <p:cNvSpPr txBox="1"/>
          <p:nvPr/>
        </p:nvSpPr>
        <p:spPr>
          <a:xfrm>
            <a:off x="1151591" y="4730496"/>
            <a:ext cx="31888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Stronger correlation with t+2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be surely considered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RF 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RF </a:t>
            </a:r>
            <a:r>
              <a:rPr lang="en-US" dirty="0" err="1"/>
              <a:t>phs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Laser amp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58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7FA09-052B-6A45-A91A-DAF26C1730E3}"/>
              </a:ext>
            </a:extLst>
          </p:cNvPr>
          <p:cNvSpPr txBox="1"/>
          <p:nvPr/>
        </p:nvSpPr>
        <p:spPr>
          <a:xfrm>
            <a:off x="4523293" y="249547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D2912-5C89-2D47-BACD-4AA1EAE10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629"/>
          <a:stretch/>
        </p:blipFill>
        <p:spPr>
          <a:xfrm>
            <a:off x="-109728" y="6673058"/>
            <a:ext cx="11132507" cy="1849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1EF86F-5EBE-E84D-8702-BE654A8A5469}"/>
              </a:ext>
            </a:extLst>
          </p:cNvPr>
          <p:cNvSpPr txBox="1"/>
          <p:nvPr/>
        </p:nvSpPr>
        <p:spPr>
          <a:xfrm>
            <a:off x="4069804" y="840756"/>
            <a:ext cx="40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C875E4-1BE4-3B4B-BFF5-BEB487C1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5" y="1131074"/>
            <a:ext cx="111142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3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43FB8-9BF2-7E4A-A2A6-4358AC6AFF83}"/>
              </a:ext>
            </a:extLst>
          </p:cNvPr>
          <p:cNvSpPr txBox="1"/>
          <p:nvPr/>
        </p:nvSpPr>
        <p:spPr>
          <a:xfrm>
            <a:off x="714103" y="1663337"/>
            <a:ext cx="1847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E7FA09-052B-6A45-A91A-DAF26C1730E3}"/>
              </a:ext>
            </a:extLst>
          </p:cNvPr>
          <p:cNvSpPr txBox="1"/>
          <p:nvPr/>
        </p:nvSpPr>
        <p:spPr>
          <a:xfrm>
            <a:off x="4523293" y="249547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Feature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5800C-1AC0-B547-BDA6-F1600BF5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757"/>
            <a:ext cx="12192000" cy="3350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056BA3-B4F6-EE40-842D-A0863665883E}"/>
              </a:ext>
            </a:extLst>
          </p:cNvPr>
          <p:cNvSpPr txBox="1"/>
          <p:nvPr/>
        </p:nvSpPr>
        <p:spPr>
          <a:xfrm>
            <a:off x="4069804" y="840756"/>
            <a:ext cx="405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LOOP -----------&gt; Feedback stabilization</a:t>
            </a:r>
          </a:p>
        </p:txBody>
      </p:sp>
    </p:spTree>
    <p:extLst>
      <p:ext uri="{BB962C8B-B14F-4D97-AF65-F5344CB8AC3E}">
        <p14:creationId xmlns:p14="http://schemas.microsoft.com/office/powerpoint/2010/main" val="8383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DB5A0E-44E9-F044-AF6C-4DC0947CD633}"/>
              </a:ext>
            </a:extLst>
          </p:cNvPr>
          <p:cNvSpPr txBox="1"/>
          <p:nvPr/>
        </p:nvSpPr>
        <p:spPr>
          <a:xfrm>
            <a:off x="5519249" y="153479"/>
            <a:ext cx="1770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Results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330C1-5CB4-B34A-8760-F308019B3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" y="1081502"/>
            <a:ext cx="10850880" cy="5776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B43A64-5490-064C-9DBF-8276E2C3C3C2}"/>
              </a:ext>
            </a:extLst>
          </p:cNvPr>
          <p:cNvSpPr txBox="1"/>
          <p:nvPr/>
        </p:nvSpPr>
        <p:spPr>
          <a:xfrm>
            <a:off x="3683993" y="835986"/>
            <a:ext cx="490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 OF LOOP -----------&gt; No feedback stabilization</a:t>
            </a:r>
          </a:p>
        </p:txBody>
      </p:sp>
    </p:spTree>
    <p:extLst>
      <p:ext uri="{BB962C8B-B14F-4D97-AF65-F5344CB8AC3E}">
        <p14:creationId xmlns:p14="http://schemas.microsoft.com/office/powerpoint/2010/main" val="1316646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820</Words>
  <Application>Microsoft Macintosh PowerPoint</Application>
  <PresentationFormat>Widescreen</PresentationFormat>
  <Paragraphs>136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GILARDI</dc:creator>
  <cp:lastModifiedBy>ANTONIO GILARDI</cp:lastModifiedBy>
  <cp:revision>13</cp:revision>
  <dcterms:created xsi:type="dcterms:W3CDTF">2021-11-29T20:26:58Z</dcterms:created>
  <dcterms:modified xsi:type="dcterms:W3CDTF">2021-12-09T16:51:55Z</dcterms:modified>
</cp:coreProperties>
</file>